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7"/>
  </p:notesMasterIdLst>
  <p:sldIdLst>
    <p:sldId id="256" r:id="rId2"/>
    <p:sldId id="257" r:id="rId3"/>
    <p:sldId id="259" r:id="rId4"/>
    <p:sldId id="279" r:id="rId5"/>
    <p:sldId id="258" r:id="rId6"/>
    <p:sldId id="270" r:id="rId7"/>
    <p:sldId id="280" r:id="rId8"/>
    <p:sldId id="272" r:id="rId9"/>
    <p:sldId id="273" r:id="rId10"/>
    <p:sldId id="274" r:id="rId11"/>
    <p:sldId id="263" r:id="rId12"/>
    <p:sldId id="281" r:id="rId13"/>
    <p:sldId id="266" r:id="rId14"/>
    <p:sldId id="269" r:id="rId15"/>
    <p:sldId id="267" r:id="rId16"/>
  </p:sldIdLst>
  <p:sldSz cx="9144000" cy="5143500" type="screen16x9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Verdana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69" autoAdjust="0"/>
    <p:restoredTop sz="69355" autoAdjust="0"/>
  </p:normalViewPr>
  <p:slideViewPr>
    <p:cSldViewPr snapToGrid="0">
      <p:cViewPr varScale="1">
        <p:scale>
          <a:sx n="98" d="100"/>
          <a:sy n="98" d="100"/>
        </p:scale>
        <p:origin x="-121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46" y="41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FB066-4FC2-4311-959B-8FFD4EB2949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756AF2E-194B-4870-B1A1-EE612AF338E0}">
      <dgm:prSet phldrT="[Κείμενο]"/>
      <dgm:spPr/>
      <dgm:t>
        <a:bodyPr/>
        <a:lstStyle/>
        <a:p>
          <a:r>
            <a:rPr lang="el-GR" dirty="0" smtClean="0"/>
            <a:t>ΕΡΓΑΣΤΗΡΙΑ</a:t>
          </a:r>
          <a:endParaRPr lang="el-GR" dirty="0"/>
        </a:p>
      </dgm:t>
    </dgm:pt>
    <dgm:pt modelId="{AB470100-CEF6-4E7A-B4E6-1586216CC5B6}" type="parTrans" cxnId="{10CAC9AC-BEDE-4C24-A0E7-525D93BE9B7B}">
      <dgm:prSet/>
      <dgm:spPr/>
      <dgm:t>
        <a:bodyPr/>
        <a:lstStyle/>
        <a:p>
          <a:endParaRPr lang="el-GR"/>
        </a:p>
      </dgm:t>
    </dgm:pt>
    <dgm:pt modelId="{E042A4F3-4A6E-41C4-9DC1-20472B909D40}" type="sibTrans" cxnId="{10CAC9AC-BEDE-4C24-A0E7-525D93BE9B7B}">
      <dgm:prSet/>
      <dgm:spPr/>
      <dgm:t>
        <a:bodyPr/>
        <a:lstStyle/>
        <a:p>
          <a:endParaRPr lang="el-GR"/>
        </a:p>
      </dgm:t>
    </dgm:pt>
    <dgm:pt modelId="{9DD40CF5-FC82-41BF-91F6-5D2CE24B1B14}">
      <dgm:prSet phldrT="[Κείμενο]"/>
      <dgm:spPr/>
      <dgm:t>
        <a:bodyPr/>
        <a:lstStyle/>
        <a:p>
          <a:r>
            <a:rPr lang="el-GR" dirty="0" smtClean="0"/>
            <a:t>ΤΟΠΙΚΕΣ ΑΡΧΕΣ</a:t>
          </a:r>
          <a:endParaRPr lang="el-GR" dirty="0"/>
        </a:p>
      </dgm:t>
    </dgm:pt>
    <dgm:pt modelId="{33F0FEDF-D5CB-44F1-B393-2F4ED3C84083}" type="parTrans" cxnId="{057490F4-9068-4F43-81F9-1D6436003474}">
      <dgm:prSet/>
      <dgm:spPr/>
      <dgm:t>
        <a:bodyPr/>
        <a:lstStyle/>
        <a:p>
          <a:endParaRPr lang="el-GR"/>
        </a:p>
      </dgm:t>
    </dgm:pt>
    <dgm:pt modelId="{B1A69D53-4E2A-4202-A3C0-3B3FABFF2633}" type="sibTrans" cxnId="{057490F4-9068-4F43-81F9-1D6436003474}">
      <dgm:prSet/>
      <dgm:spPr/>
      <dgm:t>
        <a:bodyPr/>
        <a:lstStyle/>
        <a:p>
          <a:endParaRPr lang="el-GR"/>
        </a:p>
      </dgm:t>
    </dgm:pt>
    <dgm:pt modelId="{CC0C5362-A663-49E3-98E5-38CC98C51F41}">
      <dgm:prSet phldrT="[Κείμενο]"/>
      <dgm:spPr/>
      <dgm:t>
        <a:bodyPr/>
        <a:lstStyle/>
        <a:p>
          <a:r>
            <a:rPr lang="el-GR" smtClean="0"/>
            <a:t>ΠΑΡΑΓΩΓΟΙ</a:t>
          </a:r>
          <a:endParaRPr lang="el-GR" dirty="0"/>
        </a:p>
      </dgm:t>
    </dgm:pt>
    <dgm:pt modelId="{46C0B662-060F-4911-8364-0A1F4D9B1595}" type="parTrans" cxnId="{D8E79F9D-8434-4B02-B889-F51931406EA7}">
      <dgm:prSet/>
      <dgm:spPr/>
      <dgm:t>
        <a:bodyPr/>
        <a:lstStyle/>
        <a:p>
          <a:endParaRPr lang="el-GR"/>
        </a:p>
      </dgm:t>
    </dgm:pt>
    <dgm:pt modelId="{7CE4355A-B1A0-45C6-9A7F-3AFC203EF354}" type="sibTrans" cxnId="{D8E79F9D-8434-4B02-B889-F51931406EA7}">
      <dgm:prSet/>
      <dgm:spPr/>
      <dgm:t>
        <a:bodyPr/>
        <a:lstStyle/>
        <a:p>
          <a:endParaRPr lang="el-GR"/>
        </a:p>
      </dgm:t>
    </dgm:pt>
    <dgm:pt modelId="{5B9FAA99-4217-4BD9-9F85-9980F3BDAD83}">
      <dgm:prSet phldrT="[Κείμενο]"/>
      <dgm:spPr/>
      <dgm:t>
        <a:bodyPr/>
        <a:lstStyle/>
        <a:p>
          <a:r>
            <a:rPr lang="el-GR" dirty="0" smtClean="0"/>
            <a:t>ΥΠΑΑΤ </a:t>
          </a:r>
          <a:endParaRPr lang="el-GR" dirty="0"/>
        </a:p>
      </dgm:t>
    </dgm:pt>
    <dgm:pt modelId="{B48428B6-8EA3-4F6D-B23F-7BBD625DB665}" type="parTrans" cxnId="{038851FB-9556-43CB-B5B7-6CF8DBE5D387}">
      <dgm:prSet/>
      <dgm:spPr/>
      <dgm:t>
        <a:bodyPr/>
        <a:lstStyle/>
        <a:p>
          <a:endParaRPr lang="el-GR"/>
        </a:p>
      </dgm:t>
    </dgm:pt>
    <dgm:pt modelId="{6083B76B-D913-4064-A5FE-FEDBC19875B8}" type="sibTrans" cxnId="{038851FB-9556-43CB-B5B7-6CF8DBE5D387}">
      <dgm:prSet/>
      <dgm:spPr/>
      <dgm:t>
        <a:bodyPr/>
        <a:lstStyle/>
        <a:p>
          <a:endParaRPr lang="el-GR"/>
        </a:p>
      </dgm:t>
    </dgm:pt>
    <dgm:pt modelId="{CEF69695-5A31-434D-8D05-D974D84DC299}" type="pres">
      <dgm:prSet presAssocID="{F1FFB066-4FC2-4311-959B-8FFD4EB29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123121C-CF44-4F28-A9BB-D793618C4C19}" type="pres">
      <dgm:prSet presAssocID="{0756AF2E-194B-4870-B1A1-EE612AF338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102101-B03D-40A5-B354-496E52CAE23C}" type="pres">
      <dgm:prSet presAssocID="{0756AF2E-194B-4870-B1A1-EE612AF338E0}" presName="spNode" presStyleCnt="0"/>
      <dgm:spPr/>
    </dgm:pt>
    <dgm:pt modelId="{208C2591-7673-4075-BF48-823FE99A0AFF}" type="pres">
      <dgm:prSet presAssocID="{E042A4F3-4A6E-41C4-9DC1-20472B909D40}" presName="sibTrans" presStyleLbl="sibTrans1D1" presStyleIdx="0" presStyleCnt="4"/>
      <dgm:spPr/>
      <dgm:t>
        <a:bodyPr/>
        <a:lstStyle/>
        <a:p>
          <a:endParaRPr lang="el-GR"/>
        </a:p>
      </dgm:t>
    </dgm:pt>
    <dgm:pt modelId="{1639F67C-0033-4470-B9B9-3931F65C9C52}" type="pres">
      <dgm:prSet presAssocID="{9DD40CF5-FC82-41BF-91F6-5D2CE24B1B1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F214F5-184E-4984-ACC6-B2FCCF22589F}" type="pres">
      <dgm:prSet presAssocID="{9DD40CF5-FC82-41BF-91F6-5D2CE24B1B14}" presName="spNode" presStyleCnt="0"/>
      <dgm:spPr/>
    </dgm:pt>
    <dgm:pt modelId="{C5566233-D14A-4743-BCA1-06DA6624A167}" type="pres">
      <dgm:prSet presAssocID="{B1A69D53-4E2A-4202-A3C0-3B3FABFF2633}" presName="sibTrans" presStyleLbl="sibTrans1D1" presStyleIdx="1" presStyleCnt="4"/>
      <dgm:spPr/>
      <dgm:t>
        <a:bodyPr/>
        <a:lstStyle/>
        <a:p>
          <a:endParaRPr lang="el-GR"/>
        </a:p>
      </dgm:t>
    </dgm:pt>
    <dgm:pt modelId="{9C289DA8-2F63-49C3-B4AC-46684291E8B9}" type="pres">
      <dgm:prSet presAssocID="{CC0C5362-A663-49E3-98E5-38CC98C51F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9D660C-2C3B-4799-8D78-51DAF997EB5B}" type="pres">
      <dgm:prSet presAssocID="{CC0C5362-A663-49E3-98E5-38CC98C51F41}" presName="spNode" presStyleCnt="0"/>
      <dgm:spPr/>
    </dgm:pt>
    <dgm:pt modelId="{B9DF87F0-ABB5-49E9-88B4-450DEC74B18F}" type="pres">
      <dgm:prSet presAssocID="{7CE4355A-B1A0-45C6-9A7F-3AFC203EF354}" presName="sibTrans" presStyleLbl="sibTrans1D1" presStyleIdx="2" presStyleCnt="4"/>
      <dgm:spPr/>
      <dgm:t>
        <a:bodyPr/>
        <a:lstStyle/>
        <a:p>
          <a:endParaRPr lang="el-GR"/>
        </a:p>
      </dgm:t>
    </dgm:pt>
    <dgm:pt modelId="{847CD12A-72D7-4609-81B4-C7C115913C84}" type="pres">
      <dgm:prSet presAssocID="{5B9FAA99-4217-4BD9-9F85-9980F3BDAD8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5C13B8-399B-4CF9-AED6-772272984A5A}" type="pres">
      <dgm:prSet presAssocID="{5B9FAA99-4217-4BD9-9F85-9980F3BDAD83}" presName="spNode" presStyleCnt="0"/>
      <dgm:spPr/>
    </dgm:pt>
    <dgm:pt modelId="{90F63287-CC6A-4E46-B1CF-5FBD23B0682C}" type="pres">
      <dgm:prSet presAssocID="{6083B76B-D913-4064-A5FE-FEDBC19875B8}" presName="sibTrans" presStyleLbl="sibTrans1D1" presStyleIdx="3" presStyleCnt="4"/>
      <dgm:spPr/>
      <dgm:t>
        <a:bodyPr/>
        <a:lstStyle/>
        <a:p>
          <a:endParaRPr lang="el-GR"/>
        </a:p>
      </dgm:t>
    </dgm:pt>
  </dgm:ptLst>
  <dgm:cxnLst>
    <dgm:cxn modelId="{0AB26F76-EC7D-4C08-AD43-8A3A83A8774B}" type="presOf" srcId="{E042A4F3-4A6E-41C4-9DC1-20472B909D40}" destId="{208C2591-7673-4075-BF48-823FE99A0AFF}" srcOrd="0" destOrd="0" presId="urn:microsoft.com/office/officeart/2005/8/layout/cycle6"/>
    <dgm:cxn modelId="{CE58622F-5C60-495A-97C7-A3A12C2E35A6}" type="presOf" srcId="{B1A69D53-4E2A-4202-A3C0-3B3FABFF2633}" destId="{C5566233-D14A-4743-BCA1-06DA6624A167}" srcOrd="0" destOrd="0" presId="urn:microsoft.com/office/officeart/2005/8/layout/cycle6"/>
    <dgm:cxn modelId="{038851FB-9556-43CB-B5B7-6CF8DBE5D387}" srcId="{F1FFB066-4FC2-4311-959B-8FFD4EB29492}" destId="{5B9FAA99-4217-4BD9-9F85-9980F3BDAD83}" srcOrd="3" destOrd="0" parTransId="{B48428B6-8EA3-4F6D-B23F-7BBD625DB665}" sibTransId="{6083B76B-D913-4064-A5FE-FEDBC19875B8}"/>
    <dgm:cxn modelId="{D8E79F9D-8434-4B02-B889-F51931406EA7}" srcId="{F1FFB066-4FC2-4311-959B-8FFD4EB29492}" destId="{CC0C5362-A663-49E3-98E5-38CC98C51F41}" srcOrd="2" destOrd="0" parTransId="{46C0B662-060F-4911-8364-0A1F4D9B1595}" sibTransId="{7CE4355A-B1A0-45C6-9A7F-3AFC203EF354}"/>
    <dgm:cxn modelId="{10CAC9AC-BEDE-4C24-A0E7-525D93BE9B7B}" srcId="{F1FFB066-4FC2-4311-959B-8FFD4EB29492}" destId="{0756AF2E-194B-4870-B1A1-EE612AF338E0}" srcOrd="0" destOrd="0" parTransId="{AB470100-CEF6-4E7A-B4E6-1586216CC5B6}" sibTransId="{E042A4F3-4A6E-41C4-9DC1-20472B909D40}"/>
    <dgm:cxn modelId="{5F796E63-CE9F-4B82-8BCD-BBB19C8A0236}" type="presOf" srcId="{0756AF2E-194B-4870-B1A1-EE612AF338E0}" destId="{0123121C-CF44-4F28-A9BB-D793618C4C19}" srcOrd="0" destOrd="0" presId="urn:microsoft.com/office/officeart/2005/8/layout/cycle6"/>
    <dgm:cxn modelId="{9D75CAD3-D841-49F4-A383-7518494007C5}" type="presOf" srcId="{CC0C5362-A663-49E3-98E5-38CC98C51F41}" destId="{9C289DA8-2F63-49C3-B4AC-46684291E8B9}" srcOrd="0" destOrd="0" presId="urn:microsoft.com/office/officeart/2005/8/layout/cycle6"/>
    <dgm:cxn modelId="{057490F4-9068-4F43-81F9-1D6436003474}" srcId="{F1FFB066-4FC2-4311-959B-8FFD4EB29492}" destId="{9DD40CF5-FC82-41BF-91F6-5D2CE24B1B14}" srcOrd="1" destOrd="0" parTransId="{33F0FEDF-D5CB-44F1-B393-2F4ED3C84083}" sibTransId="{B1A69D53-4E2A-4202-A3C0-3B3FABFF2633}"/>
    <dgm:cxn modelId="{8654D202-71FF-47D0-BB5C-B07A3A12C5DF}" type="presOf" srcId="{F1FFB066-4FC2-4311-959B-8FFD4EB29492}" destId="{CEF69695-5A31-434D-8D05-D974D84DC299}" srcOrd="0" destOrd="0" presId="urn:microsoft.com/office/officeart/2005/8/layout/cycle6"/>
    <dgm:cxn modelId="{2AA10376-0890-4729-980A-CC824D49D7F0}" type="presOf" srcId="{9DD40CF5-FC82-41BF-91F6-5D2CE24B1B14}" destId="{1639F67C-0033-4470-B9B9-3931F65C9C52}" srcOrd="0" destOrd="0" presId="urn:microsoft.com/office/officeart/2005/8/layout/cycle6"/>
    <dgm:cxn modelId="{0CF4ED66-495B-4156-8BA8-2D355F909365}" type="presOf" srcId="{6083B76B-D913-4064-A5FE-FEDBC19875B8}" destId="{90F63287-CC6A-4E46-B1CF-5FBD23B0682C}" srcOrd="0" destOrd="0" presId="urn:microsoft.com/office/officeart/2005/8/layout/cycle6"/>
    <dgm:cxn modelId="{B23D247C-D635-4B2E-8108-7CCF0D02DE94}" type="presOf" srcId="{7CE4355A-B1A0-45C6-9A7F-3AFC203EF354}" destId="{B9DF87F0-ABB5-49E9-88B4-450DEC74B18F}" srcOrd="0" destOrd="0" presId="urn:microsoft.com/office/officeart/2005/8/layout/cycle6"/>
    <dgm:cxn modelId="{74D3A486-E99D-4E13-B563-291A6417F557}" type="presOf" srcId="{5B9FAA99-4217-4BD9-9F85-9980F3BDAD83}" destId="{847CD12A-72D7-4609-81B4-C7C115913C84}" srcOrd="0" destOrd="0" presId="urn:microsoft.com/office/officeart/2005/8/layout/cycle6"/>
    <dgm:cxn modelId="{DD5957D5-7A20-455F-A107-0A70D2001385}" type="presParOf" srcId="{CEF69695-5A31-434D-8D05-D974D84DC299}" destId="{0123121C-CF44-4F28-A9BB-D793618C4C19}" srcOrd="0" destOrd="0" presId="urn:microsoft.com/office/officeart/2005/8/layout/cycle6"/>
    <dgm:cxn modelId="{6B216323-31B7-4813-80DD-BCC9DD3C4AE3}" type="presParOf" srcId="{CEF69695-5A31-434D-8D05-D974D84DC299}" destId="{18102101-B03D-40A5-B354-496E52CAE23C}" srcOrd="1" destOrd="0" presId="urn:microsoft.com/office/officeart/2005/8/layout/cycle6"/>
    <dgm:cxn modelId="{4B51B1F8-D5B9-4630-8FCD-6B275665E306}" type="presParOf" srcId="{CEF69695-5A31-434D-8D05-D974D84DC299}" destId="{208C2591-7673-4075-BF48-823FE99A0AFF}" srcOrd="2" destOrd="0" presId="urn:microsoft.com/office/officeart/2005/8/layout/cycle6"/>
    <dgm:cxn modelId="{4527F7E9-FB93-43C6-A1A1-BE857CBFB691}" type="presParOf" srcId="{CEF69695-5A31-434D-8D05-D974D84DC299}" destId="{1639F67C-0033-4470-B9B9-3931F65C9C52}" srcOrd="3" destOrd="0" presId="urn:microsoft.com/office/officeart/2005/8/layout/cycle6"/>
    <dgm:cxn modelId="{4DBA658A-DE44-45A0-92B1-FB613DAB6921}" type="presParOf" srcId="{CEF69695-5A31-434D-8D05-D974D84DC299}" destId="{29F214F5-184E-4984-ACC6-B2FCCF22589F}" srcOrd="4" destOrd="0" presId="urn:microsoft.com/office/officeart/2005/8/layout/cycle6"/>
    <dgm:cxn modelId="{6A5F84D5-3944-4E03-A642-BC9D79CD7FF1}" type="presParOf" srcId="{CEF69695-5A31-434D-8D05-D974D84DC299}" destId="{C5566233-D14A-4743-BCA1-06DA6624A167}" srcOrd="5" destOrd="0" presId="urn:microsoft.com/office/officeart/2005/8/layout/cycle6"/>
    <dgm:cxn modelId="{51792449-7D07-404F-9417-F99A497588FE}" type="presParOf" srcId="{CEF69695-5A31-434D-8D05-D974D84DC299}" destId="{9C289DA8-2F63-49C3-B4AC-46684291E8B9}" srcOrd="6" destOrd="0" presId="urn:microsoft.com/office/officeart/2005/8/layout/cycle6"/>
    <dgm:cxn modelId="{782C8D9C-4E13-4525-A2CA-577CEF55FA33}" type="presParOf" srcId="{CEF69695-5A31-434D-8D05-D974D84DC299}" destId="{679D660C-2C3B-4799-8D78-51DAF997EB5B}" srcOrd="7" destOrd="0" presId="urn:microsoft.com/office/officeart/2005/8/layout/cycle6"/>
    <dgm:cxn modelId="{AB6AA4B6-80CD-4136-82FB-0FCE0FF51EF5}" type="presParOf" srcId="{CEF69695-5A31-434D-8D05-D974D84DC299}" destId="{B9DF87F0-ABB5-49E9-88B4-450DEC74B18F}" srcOrd="8" destOrd="0" presId="urn:microsoft.com/office/officeart/2005/8/layout/cycle6"/>
    <dgm:cxn modelId="{76D8B44A-2A04-4286-95E8-FECDE5B9D76B}" type="presParOf" srcId="{CEF69695-5A31-434D-8D05-D974D84DC299}" destId="{847CD12A-72D7-4609-81B4-C7C115913C84}" srcOrd="9" destOrd="0" presId="urn:microsoft.com/office/officeart/2005/8/layout/cycle6"/>
    <dgm:cxn modelId="{D4896690-A35D-4821-A77C-B5561A92C83D}" type="presParOf" srcId="{CEF69695-5A31-434D-8D05-D974D84DC299}" destId="{BD5C13B8-399B-4CF9-AED6-772272984A5A}" srcOrd="10" destOrd="0" presId="urn:microsoft.com/office/officeart/2005/8/layout/cycle6"/>
    <dgm:cxn modelId="{ED3CD998-0C59-470A-8C09-E77398E1017A}" type="presParOf" srcId="{CEF69695-5A31-434D-8D05-D974D84DC299}" destId="{90F63287-CC6A-4E46-B1CF-5FBD23B0682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23121C-CF44-4F28-A9BB-D793618C4C19}">
      <dsp:nvSpPr>
        <dsp:cNvPr id="0" name=""/>
        <dsp:cNvSpPr/>
      </dsp:nvSpPr>
      <dsp:spPr>
        <a:xfrm>
          <a:off x="2321718" y="174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ΕΡΓΑΣΤΗΡΙΑ</a:t>
          </a:r>
          <a:endParaRPr lang="el-GR" sz="1900" kern="1200" dirty="0"/>
        </a:p>
      </dsp:txBody>
      <dsp:txXfrm>
        <a:off x="2321718" y="174"/>
        <a:ext cx="1452562" cy="944165"/>
      </dsp:txXfrm>
    </dsp:sp>
    <dsp:sp modelId="{208C2591-7673-4075-BF48-823FE99A0AFF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296485" y="184967"/>
              </a:moveTo>
              <a:arcTo wR="1559742" hR="1559742" stAng="17891212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9F67C-0033-4470-B9B9-3931F65C9C52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ΤΟΠΙΚΕΣ ΑΡΧΕΣ</a:t>
          </a:r>
          <a:endParaRPr lang="el-GR" sz="1900" kern="1200" dirty="0"/>
        </a:p>
      </dsp:txBody>
      <dsp:txXfrm>
        <a:off x="3881461" y="1559917"/>
        <a:ext cx="1452562" cy="944165"/>
      </dsp:txXfrm>
    </dsp:sp>
    <dsp:sp modelId="{C5566233-D14A-4743-BCA1-06DA6624A167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3042700" y="2043101"/>
              </a:moveTo>
              <a:arcTo wR="1559742" hR="1559742" stAng="1083178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89DA8-2F63-49C3-B4AC-46684291E8B9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/>
            <a:t>ΠΑΡΑΓΩΓΟΙ</a:t>
          </a:r>
          <a:endParaRPr lang="el-GR" sz="1900" kern="1200" dirty="0"/>
        </a:p>
      </dsp:txBody>
      <dsp:txXfrm>
        <a:off x="2321718" y="3119659"/>
        <a:ext cx="1452562" cy="944165"/>
      </dsp:txXfrm>
    </dsp:sp>
    <dsp:sp modelId="{B9DF87F0-ABB5-49E9-88B4-450DEC74B18F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823000" y="2934518"/>
              </a:moveTo>
              <a:arcTo wR="1559742" hR="1559742" stAng="7091212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CD12A-72D7-4609-81B4-C7C115913C84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ΥΠΑΑΤ </a:t>
          </a:r>
          <a:endParaRPr lang="el-GR" sz="1900" kern="1200" dirty="0"/>
        </a:p>
      </dsp:txBody>
      <dsp:txXfrm>
        <a:off x="761975" y="1559917"/>
        <a:ext cx="1452562" cy="944165"/>
      </dsp:txXfrm>
    </dsp:sp>
    <dsp:sp modelId="{90F63287-CC6A-4E46-B1CF-5FBD23B0682C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6785" y="1076384"/>
              </a:moveTo>
              <a:arcTo wR="1559742" hR="1559742" stAng="11883178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/>
          </a:p>
          <a:p>
            <a:endParaRPr lang="el-GR" baseline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ea690dac0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ea690dac0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ea690dac0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ea690dac0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l-GR" baseline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l-GR" baseline="0" dirty="0" smtClean="0"/>
          </a:p>
          <a:p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ea690dac0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ea690dac0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31" y="1301147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3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6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9/9/2021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2" y="735726"/>
            <a:ext cx="6328857" cy="25352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l" sz="2000" b="1" dirty="0">
                <a:solidFill>
                  <a:srgbClr val="222222"/>
                </a:solidFill>
                <a:highlight>
                  <a:srgbClr val="FFFFFF"/>
                </a:highlight>
                <a:latin typeface="+mj-lt"/>
              </a:rPr>
              <a:t>Πρόγραμμα παρακολούθησης θαλάσσιων βιοτοξινών στις ζώνες παραγωγής και αλίευσης οστρακοειδών.</a:t>
            </a:r>
            <a:endParaRPr sz="2000" b="1" dirty="0">
              <a:solidFill>
                <a:srgbClr val="222222"/>
              </a:solidFill>
              <a:highlight>
                <a:srgbClr val="FFFFFF"/>
              </a:highlight>
              <a:latin typeface="+mj-lt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l" sz="1660" dirty="0">
                <a:latin typeface="+mj-lt"/>
              </a:rPr>
              <a:t>Αναστασία Σιδηροπούλου</a:t>
            </a:r>
            <a:endParaRPr sz="1660" dirty="0">
              <a:latin typeface="+mj-l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l" sz="1660" dirty="0">
                <a:latin typeface="+mj-lt"/>
              </a:rPr>
              <a:t>Ε.Ε.Α.Θ.Β.</a:t>
            </a:r>
            <a:endParaRPr sz="166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783415" y="583660"/>
          <a:ext cx="7846828" cy="3940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7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17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17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17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55334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/>
                        <a:t>1</a:t>
                      </a:r>
                      <a:r>
                        <a:rPr lang="el-GR" baseline="30000" dirty="0"/>
                        <a:t>η</a:t>
                      </a:r>
                      <a:r>
                        <a:rPr lang="el-GR" dirty="0"/>
                        <a:t> δειγματοληψία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Times New Roman"/>
                          <a:ea typeface="Times New Roman"/>
                          <a:cs typeface="Times New Roman"/>
                        </a:rPr>
                        <a:t>Ανεξαρτήτως τιμής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Times New Roman"/>
                          <a:ea typeface="Times New Roman"/>
                          <a:cs typeface="Times New Roman"/>
                        </a:rPr>
                        <a:t>Θετική &gt;20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(mg DA/Kg)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Λήψη μέτρων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Times New Roman"/>
                          <a:ea typeface="Times New Roman"/>
                          <a:cs typeface="Times New Roman"/>
                        </a:rPr>
                        <a:t>Αμέσως μετά την έκδοση του αποτελέσματος σε σάρκα (&amp; ανάκληση προϊόντος)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8534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latin typeface="Times New Roman"/>
                          <a:ea typeface="Times New Roman"/>
                          <a:cs typeface="Times New Roman"/>
                        </a:rPr>
                        <a:t>Εντός ορίων επαγρύπνησης 50.000-200.000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>
                          <a:latin typeface="Times New Roman"/>
                          <a:ea typeface="Times New Roman"/>
                          <a:cs typeface="Times New Roman"/>
                        </a:rPr>
                        <a:t>Τιμή &gt;5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(mg DA/Kg)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Λήψη μέτρων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Times New Roman"/>
                          <a:ea typeface="Times New Roman"/>
                          <a:cs typeface="Times New Roman"/>
                        </a:rPr>
                        <a:t>Αμέσως μετά την έκδοση του αποτελέσματος σε σάρκα (&amp; ανάκληση προϊόντος 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εάν η τιμή του δομοϊκού&gt;20</a:t>
                      </a:r>
                      <a:r>
                        <a:rPr lang="el-GR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mg DA</a:t>
                      </a:r>
                      <a:r>
                        <a:rPr lang="el-GR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Kg</a:t>
                      </a:r>
                      <a:r>
                        <a:rPr lang="el-GR" sz="1200" dirty="0">
                          <a:latin typeface="Times New Roman"/>
                          <a:ea typeface="Times New Roman"/>
                          <a:cs typeface="Times New Roman"/>
                        </a:rPr>
                        <a:t> 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 &amp; 2</a:t>
                      </a:r>
                      <a:r>
                        <a:rPr lang="el-GR" sz="12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 Δειγματοληψία Νερό &amp; Σάρκα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8552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latin typeface="Times New Roman"/>
                          <a:ea typeface="Times New Roman"/>
                          <a:cs typeface="Times New Roman"/>
                        </a:rPr>
                        <a:t>Εντός ορίων επαγρύπνησης 50.000-200.000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>
                          <a:latin typeface="Times New Roman"/>
                          <a:ea typeface="Times New Roman"/>
                          <a:cs typeface="Times New Roman"/>
                        </a:rPr>
                        <a:t>Τιμή &lt;5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(mg DA/Kg)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l-GR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 Δειγματοληψία Νερό &amp; Σάρκα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8552">
                <a:tc>
                  <a:txBody>
                    <a:bodyPr/>
                    <a:lstStyle/>
                    <a:p>
                      <a:r>
                        <a:rPr lang="el-GR" dirty="0"/>
                        <a:t>2</a:t>
                      </a:r>
                      <a:r>
                        <a:rPr lang="el-GR" baseline="30000" dirty="0"/>
                        <a:t>η</a:t>
                      </a:r>
                      <a:r>
                        <a:rPr lang="el-GR" dirty="0"/>
                        <a:t> δειγματοληψία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Times New Roman"/>
                          <a:ea typeface="Times New Roman"/>
                          <a:cs typeface="Times New Roman"/>
                        </a:rPr>
                        <a:t>Η διαχείριση των αποτελεσμάτων θα είναι ακριβώς όπως στην 1</a:t>
                      </a:r>
                      <a:r>
                        <a:rPr lang="el-GR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l-GR" sz="1200" dirty="0">
                          <a:latin typeface="Times New Roman"/>
                          <a:ea typeface="Times New Roman"/>
                          <a:cs typeface="Times New Roman"/>
                        </a:rPr>
                        <a:t> δειγματοληψία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ΑΠΟΦΑΣΕΙΣ ΜΕΤΑ </a:t>
            </a:r>
            <a:r>
              <a:rPr lang="el" sz="2400" dirty="0" smtClean="0">
                <a:solidFill>
                  <a:schemeClr val="accent2">
                    <a:lumMod val="75000"/>
                  </a:schemeClr>
                </a:solidFill>
              </a:rPr>
              <a:t>ΤΗΝ </a:t>
            </a:r>
            <a:r>
              <a:rPr lang="el" sz="2400" dirty="0" smtClean="0">
                <a:solidFill>
                  <a:schemeClr val="accent2">
                    <a:lumMod val="75000"/>
                  </a:schemeClr>
                </a:solidFill>
              </a:rPr>
              <a:t>ΔΕΙΓΜΑΤΟΛΗΨΙΑ ΚΑΙ ΤΗΝ ΑΝΑΛΥΣΗ</a:t>
            </a:r>
            <a:endParaRPr lang="el-GR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1600" dirty="0" err="1">
                <a:latin typeface="+mn-lt"/>
              </a:rPr>
              <a:t>Λιπόφιλες</a:t>
            </a:r>
            <a:r>
              <a:rPr lang="el-GR" sz="1600" dirty="0">
                <a:latin typeface="+mn-lt"/>
              </a:rPr>
              <a:t> και παραλυτικές τοξίνες</a:t>
            </a:r>
          </a:p>
          <a:p>
            <a:endParaRPr lang="el-GR" sz="1600" dirty="0">
              <a:latin typeface="+mn-lt"/>
            </a:endParaRPr>
          </a:p>
          <a:p>
            <a:r>
              <a:rPr lang="el-GR" sz="1600" dirty="0" smtClean="0">
                <a:latin typeface="+mn-lt"/>
              </a:rPr>
              <a:t>Όρια </a:t>
            </a:r>
            <a:r>
              <a:rPr lang="el-GR" sz="1600" dirty="0">
                <a:latin typeface="+mn-lt"/>
              </a:rPr>
              <a:t>λήψης μέτρων σε υπέρβαση του ορίου στο νερό αλλά και στη σάρκα των οστρακοειδών</a:t>
            </a:r>
          </a:p>
          <a:p>
            <a:endParaRPr lang="el-GR" sz="1600" dirty="0">
              <a:latin typeface="+mn-lt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1600" dirty="0" err="1">
                <a:latin typeface="+mn-lt"/>
              </a:rPr>
              <a:t>Αμνησιακές</a:t>
            </a:r>
            <a:r>
              <a:rPr lang="el-GR" sz="1600" dirty="0">
                <a:latin typeface="+mn-lt"/>
              </a:rPr>
              <a:t> τοξίνες</a:t>
            </a:r>
          </a:p>
          <a:p>
            <a:endParaRPr lang="el-GR" sz="1600" dirty="0">
              <a:latin typeface="+mn-lt"/>
            </a:endParaRPr>
          </a:p>
          <a:p>
            <a:r>
              <a:rPr lang="el-GR" sz="1600" dirty="0">
                <a:latin typeface="+mn-lt"/>
              </a:rPr>
              <a:t>Όρια προληπτικής απαγόρευσης </a:t>
            </a:r>
            <a:r>
              <a:rPr lang="el-GR" sz="1600" dirty="0" smtClean="0">
                <a:latin typeface="+mn-lt"/>
              </a:rPr>
              <a:t>μόνο στη </a:t>
            </a:r>
            <a:r>
              <a:rPr lang="el-GR" sz="1600" dirty="0">
                <a:latin typeface="+mn-lt"/>
              </a:rPr>
              <a:t>σάρκα των οστρακοειδών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ΑΡΣΕΙΣ ΜΕΤΡΩΝ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ΜΕΤΑ ΑΠΟ </a:t>
            </a:r>
            <a:r>
              <a:rPr lang="el-GR" sz="2800" u="sng" dirty="0" smtClean="0"/>
              <a:t>ΔΥΟ ΑΡΝΗΤΙΚΕΣ ΔΕΙΓΜΑΤΟΛΗΨΙΕΣ </a:t>
            </a:r>
            <a:r>
              <a:rPr lang="el-GR" sz="2800" dirty="0" smtClean="0"/>
              <a:t>ΜΕ ΔΙΑΦΟΡΑ ΤΟΥΛΑΧΙΣΤΟΝ 48 ΩΡΩΝ.</a:t>
            </a:r>
          </a:p>
          <a:p>
            <a:endParaRPr lang="el-GR" sz="2800" dirty="0" smtClean="0"/>
          </a:p>
          <a:p>
            <a:r>
              <a:rPr lang="el-GR" sz="2800" dirty="0" smtClean="0"/>
              <a:t>Η ΔΕΥΤΕΡΗ ΔΕΙΓΜΑΤΟΛΗΨΙΑ – ΜΕΤΑ ΤΗ ΛΗΨΗ ΑΡΝΗΤΙΚΟΥ ΑΠΟΤΕΛΕΣΜΑΤΟΣ.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131754"/>
          </a:xfrm>
        </p:spPr>
        <p:txBody>
          <a:bodyPr>
            <a:noAutofit/>
          </a:bodyPr>
          <a:lstStyle/>
          <a:p>
            <a:r>
              <a:rPr lang="el-GR" sz="2800" dirty="0">
                <a:latin typeface="+mj-lt"/>
              </a:rPr>
              <a:t/>
            </a:r>
            <a:br>
              <a:rPr lang="el-GR" sz="2800" dirty="0">
                <a:latin typeface="+mj-lt"/>
              </a:rPr>
            </a:br>
            <a:r>
              <a:rPr lang="el-GR" sz="2800" dirty="0">
                <a:latin typeface="+mj-lt"/>
              </a:rPr>
              <a:t/>
            </a:r>
            <a:br>
              <a:rPr lang="el-GR" sz="2800" dirty="0">
                <a:latin typeface="+mj-lt"/>
              </a:rPr>
            </a:br>
            <a:r>
              <a:rPr lang="el-GR" sz="2800" dirty="0" smtClean="0"/>
              <a:t> Προϋποθέσεις απρόσκοπτης λειτουργίας του προγράμματος </a:t>
            </a:r>
            <a:r>
              <a:rPr lang="el-GR" sz="2800" dirty="0">
                <a:latin typeface="+mj-lt"/>
              </a:rPr>
              <a:t/>
            </a:r>
            <a:br>
              <a:rPr lang="el-GR" sz="2800" dirty="0">
                <a:latin typeface="+mj-lt"/>
              </a:rPr>
            </a:br>
            <a:endParaRPr lang="el-GR" sz="2800" dirty="0">
              <a:latin typeface="+mj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l-GR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l-GR" sz="2800" dirty="0" smtClean="0">
                <a:solidFill>
                  <a:schemeClr val="bg2">
                    <a:lumMod val="50000"/>
                  </a:schemeClr>
                </a:solidFill>
              </a:rPr>
              <a:t>ΠΡΟΣΩΠΙΚΟ</a:t>
            </a:r>
            <a:br>
              <a:rPr lang="el-GR" sz="28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l-GR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l-GR" sz="2800" dirty="0" smtClean="0">
                <a:solidFill>
                  <a:schemeClr val="bg2">
                    <a:lumMod val="50000"/>
                  </a:schemeClr>
                </a:solidFill>
              </a:rPr>
              <a:t>ΕΚΠΑΙΔΕΥΣΗ </a:t>
            </a:r>
            <a:br>
              <a:rPr lang="el-GR" sz="28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l-GR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l-GR" sz="2800" dirty="0" smtClean="0">
                <a:solidFill>
                  <a:schemeClr val="bg2">
                    <a:lumMod val="50000"/>
                  </a:schemeClr>
                </a:solidFill>
              </a:rPr>
              <a:t>ΧΡΗΜΑΤΟΔΟΤΗΣΗ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93930" y="412595"/>
            <a:ext cx="7002937" cy="34277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+mj-lt"/>
              </a:rPr>
              <a:t> </a:t>
            </a:r>
            <a:br>
              <a:rPr lang="el-GR" sz="2400" dirty="0" smtClean="0">
                <a:latin typeface="+mj-lt"/>
              </a:rPr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>
                <a:latin typeface="+mj-lt"/>
              </a:rPr>
              <a:t>ΚΟΙΝΟΤΙΚΟΙ ΕΛΕΓΧΟΙ</a:t>
            </a:r>
            <a:br>
              <a:rPr lang="el-GR" sz="2400" dirty="0" smtClean="0">
                <a:latin typeface="+mj-lt"/>
              </a:rPr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>
                <a:latin typeface="+mj-lt"/>
              </a:rPr>
              <a:t/>
            </a:r>
            <a:br>
              <a:rPr lang="el-GR" sz="2400" dirty="0" smtClean="0">
                <a:latin typeface="+mj-lt"/>
              </a:rPr>
            </a:br>
            <a:r>
              <a:rPr lang="el-GR" sz="2400" dirty="0" smtClean="0"/>
              <a:t>ΕΛΕΓΧΟΙ ΣΤΟΝ ΠΡΟΟΡΙΣΜΟ</a:t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ΠΡΟΣΕΧΟΥΜΕ ΓΙΑ ΝΑ ΕΧΟΥΜΕ</a:t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 </a:t>
            </a:r>
            <a:r>
              <a:rPr lang="el-GR" sz="2400" dirty="0" smtClean="0">
                <a:latin typeface="+mj-lt"/>
              </a:rPr>
              <a:t/>
            </a:r>
            <a:br>
              <a:rPr lang="el-GR" sz="2400" dirty="0" smtClean="0">
                <a:latin typeface="+mj-lt"/>
              </a:rPr>
            </a:br>
            <a:r>
              <a:rPr lang="el-GR" sz="2400" dirty="0" smtClean="0">
                <a:latin typeface="+mj-lt"/>
              </a:rPr>
              <a:t/>
            </a:r>
            <a:br>
              <a:rPr lang="el-GR" sz="2400" dirty="0" smtClean="0">
                <a:latin typeface="+mj-lt"/>
              </a:rPr>
            </a:br>
            <a:r>
              <a:rPr lang="el-GR" sz="2400" dirty="0">
                <a:latin typeface="+mj-lt"/>
              </a:rPr>
              <a:t/>
            </a:r>
            <a:br>
              <a:rPr lang="el-GR" sz="2400" dirty="0">
                <a:latin typeface="+mj-lt"/>
              </a:rPr>
            </a:br>
            <a:endParaRPr lang="el-GR" sz="2400" dirty="0">
              <a:latin typeface="+mj-lt"/>
            </a:endParaRPr>
          </a:p>
        </p:txBody>
      </p:sp>
      <p:sp>
        <p:nvSpPr>
          <p:cNvPr id="4" name="3 - Βέλος προς τα κάτω"/>
          <p:cNvSpPr/>
          <p:nvPr/>
        </p:nvSpPr>
        <p:spPr>
          <a:xfrm>
            <a:off x="4750420" y="2352907"/>
            <a:ext cx="278780" cy="490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" y="1301147"/>
            <a:ext cx="4293220" cy="2539200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+mj-lt"/>
              </a:rPr>
              <a:t>ΕΝΔΙΑΦΕΡΟΝ </a:t>
            </a:r>
            <a:r>
              <a:rPr lang="el-GR" sz="2400" dirty="0">
                <a:latin typeface="+mj-lt"/>
              </a:rPr>
              <a:t>ΑΝΤΙΚΕΙΜΕΝΟ </a:t>
            </a:r>
            <a:r>
              <a:rPr lang="el-GR" sz="2400" dirty="0" smtClean="0">
                <a:latin typeface="+mj-lt"/>
              </a:rPr>
              <a:t/>
            </a:r>
            <a:br>
              <a:rPr lang="el-GR" sz="2400" dirty="0" smtClean="0">
                <a:latin typeface="+mj-lt"/>
              </a:rPr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ΙΔΙΑΙΤΕΡΗΣ ΔΥΝΑΜΙΚΗΣ</a:t>
            </a:r>
            <a:r>
              <a:rPr lang="el-GR" sz="2400" dirty="0">
                <a:latin typeface="+mj-lt"/>
              </a:rPr>
              <a:t/>
            </a:r>
            <a:br>
              <a:rPr lang="el-GR" sz="2400" dirty="0">
                <a:latin typeface="+mj-lt"/>
              </a:rPr>
            </a:br>
            <a:endParaRPr lang="el-GR" sz="2400" dirty="0">
              <a:latin typeface="+mj-lt"/>
            </a:endParaRPr>
          </a:p>
        </p:txBody>
      </p:sp>
      <p:pic>
        <p:nvPicPr>
          <p:cNvPr id="3" name="2 - Εικόνα" descr="ostraka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435" y="557561"/>
            <a:ext cx="4006633" cy="4252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body" idx="1"/>
          </p:nvPr>
        </p:nvSpPr>
        <p:spPr>
          <a:xfrm>
            <a:off x="460000" y="613325"/>
            <a:ext cx="8488800" cy="38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l" sz="2000" b="1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l" sz="2000" b="1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 b="1" dirty="0">
                <a:solidFill>
                  <a:srgbClr val="000000"/>
                </a:solidFill>
                <a:latin typeface="+mn-lt"/>
              </a:rPr>
              <a:t>1. Έλεγχος παρουσίας θαλάσσιων βιοτοξινών - ΕΕΑΘΒ</a:t>
            </a:r>
            <a:endParaRPr sz="2000" b="1" dirty="0">
              <a:solidFill>
                <a:srgbClr val="000000"/>
              </a:solidFill>
              <a:latin typeface="+mn-lt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l" sz="2000" dirty="0">
                <a:solidFill>
                  <a:srgbClr val="000000"/>
                </a:solidFill>
                <a:latin typeface="+mn-lt"/>
              </a:rPr>
              <a:t>2. </a:t>
            </a:r>
            <a:r>
              <a:rPr lang="el" sz="2000" dirty="0" smtClean="0">
                <a:solidFill>
                  <a:srgbClr val="000000"/>
                </a:solidFill>
                <a:latin typeface="+mn-lt"/>
              </a:rPr>
              <a:t>Ανίχνευση και ποσοτικός προσδιορισμός τοξικών μικροφυκών. </a:t>
            </a:r>
            <a:endParaRPr sz="2000" dirty="0">
              <a:solidFill>
                <a:srgbClr val="000000"/>
              </a:solidFill>
              <a:latin typeface="+mn-lt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l" sz="2000" dirty="0">
                <a:solidFill>
                  <a:srgbClr val="000000"/>
                </a:solidFill>
                <a:latin typeface="+mn-lt"/>
              </a:rPr>
              <a:t>3. Μικροβιολογική ποιότητα των ΖΔΜ σε σχέση με τις περιοχές παραγωγής.</a:t>
            </a:r>
            <a:endParaRPr sz="20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l" sz="2000" dirty="0">
                <a:solidFill>
                  <a:srgbClr val="000000"/>
                </a:solidFill>
                <a:latin typeface="+mn-lt"/>
              </a:rPr>
              <a:t>4. Έλεγχος  χημικών προσμείξεων.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body" idx="1"/>
          </p:nvPr>
        </p:nvSpPr>
        <p:spPr>
          <a:xfrm>
            <a:off x="796848" y="492705"/>
            <a:ext cx="7505700" cy="3923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95000"/>
              </a:lnSpc>
              <a:spcBef>
                <a:spcPts val="1200"/>
              </a:spcBef>
              <a:buSzPts val="440"/>
              <a:buNone/>
            </a:pPr>
            <a:r>
              <a:rPr lang="el-GR" sz="1800" b="1" dirty="0" smtClean="0">
                <a:solidFill>
                  <a:srgbClr val="000000"/>
                </a:solidFill>
                <a:latin typeface="+mn-lt"/>
              </a:rPr>
              <a:t>                                                 Α</a:t>
            </a:r>
            <a:r>
              <a:rPr lang="el" sz="1800" b="1" dirty="0">
                <a:solidFill>
                  <a:srgbClr val="000000"/>
                </a:solidFill>
                <a:latin typeface="+mn-lt"/>
              </a:rPr>
              <a:t>παιτητικό πρόγραμμα </a:t>
            </a:r>
            <a:endParaRPr lang="en-US" sz="1800" b="1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ts val="1200"/>
              </a:spcBef>
              <a:buSzPts val="440"/>
              <a:buNone/>
            </a:pPr>
            <a:endParaRPr lang="el" sz="1800" b="1" dirty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SzPct val="72000"/>
              <a:buFont typeface="Wingdings" pitchFamily="2" charset="2"/>
              <a:buChar char="Ø"/>
            </a:pPr>
            <a:r>
              <a:rPr lang="el" sz="1800" b="1" dirty="0">
                <a:solidFill>
                  <a:srgbClr val="000000"/>
                </a:solidFill>
                <a:latin typeface="+mn-lt"/>
              </a:rPr>
              <a:t>πολυπαραγοντικός έλεγχος </a:t>
            </a:r>
            <a:endParaRPr lang="en-US" sz="1800" b="1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SzPct val="72000"/>
              <a:buFont typeface="Wingdings" pitchFamily="2" charset="2"/>
              <a:buChar char="Ø"/>
            </a:pPr>
            <a:endParaRPr lang="el" sz="1800" b="1" dirty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SzPct val="72000"/>
              <a:buFont typeface="Wingdings" pitchFamily="2" charset="2"/>
              <a:buChar char="Ø"/>
            </a:pPr>
            <a:r>
              <a:rPr lang="el" sz="1800" b="1" dirty="0">
                <a:solidFill>
                  <a:srgbClr val="000000"/>
                </a:solidFill>
                <a:latin typeface="+mn-lt"/>
              </a:rPr>
              <a:t> αυξημένο κόστος εργαστηριακών εξετάσεων </a:t>
            </a:r>
            <a:endParaRPr lang="en-US" sz="1800" b="1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SzPct val="72000"/>
              <a:buFont typeface="Wingdings" pitchFamily="2" charset="2"/>
              <a:buChar char="Ø"/>
            </a:pPr>
            <a:endParaRPr lang="el" sz="1800" b="1" dirty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SzPct val="72000"/>
              <a:buFont typeface="Wingdings" pitchFamily="2" charset="2"/>
              <a:buChar char="Ø"/>
            </a:pPr>
            <a:r>
              <a:rPr lang="el" sz="1800" b="1" dirty="0">
                <a:solidFill>
                  <a:srgbClr val="000000"/>
                </a:solidFill>
                <a:latin typeface="+mn-lt"/>
              </a:rPr>
              <a:t> εργατοώρες 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buSzPts val="440"/>
              <a:buNone/>
            </a:pPr>
            <a:endParaRPr lang="el" sz="1800" b="1" dirty="0">
              <a:solidFill>
                <a:srgbClr val="000000"/>
              </a:solidFill>
              <a:latin typeface="+mn-lt"/>
            </a:endParaRPr>
          </a:p>
          <a:p>
            <a:pPr marL="647700" marR="7239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l" sz="18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endParaRPr sz="1800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l" sz="180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endParaRPr sz="1800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647700" marR="48260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endParaRPr sz="124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l" sz="12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4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l" sz="12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4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endParaRPr sz="5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819150" y="845602"/>
            <a:ext cx="7505700" cy="5732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cap="all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νομοθετικΟ ΠλαΙσιο</a:t>
            </a:r>
            <a:endParaRPr cap="all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1"/>
          </p:nvPr>
        </p:nvSpPr>
        <p:spPr>
          <a:xfrm>
            <a:off x="735525" y="1387366"/>
            <a:ext cx="7505700" cy="3415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</a:pPr>
            <a:r>
              <a:rPr lang="el" sz="1600" b="1" dirty="0" smtClean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 ΚΑΝ 627/2019 – επίσημος έλεγχος</a:t>
            </a:r>
            <a:endParaRPr lang="el" sz="1600" b="1" dirty="0">
              <a:solidFill>
                <a:schemeClr val="tx2">
                  <a:lumMod val="10000"/>
                </a:schemeClr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</a:pPr>
            <a:r>
              <a:rPr lang="el-GR" sz="1600" b="1" dirty="0" smtClean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1600" b="1" dirty="0" smtClean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KAN 853/2004</a:t>
            </a:r>
            <a:r>
              <a:rPr lang="el-GR" sz="1600" b="1" dirty="0" smtClean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1600" b="1" dirty="0" smtClean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– </a:t>
            </a:r>
            <a:r>
              <a:rPr lang="el-GR" sz="1600" b="1" dirty="0" smtClean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προδιαγραφές υγείας</a:t>
            </a:r>
            <a:endParaRPr lang="el-GR" sz="1600" b="1" dirty="0">
              <a:solidFill>
                <a:schemeClr val="tx2">
                  <a:lumMod val="10000"/>
                </a:schemeClr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</a:pPr>
            <a:r>
              <a:rPr lang="el-GR" sz="16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 Διευκρινήσεις </a:t>
            </a:r>
            <a:r>
              <a:rPr lang="el-GR" sz="16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επί θεμάτων παρακολούθησης περιοχών παραγωγής ΖΔΜ -ΥΠΑΑΤ 2015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16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 Κατευθυντήριες </a:t>
            </a:r>
            <a:r>
              <a:rPr lang="el-GR" sz="16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οδηγίες 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</a:t>
            </a:r>
            <a:r>
              <a:rPr lang="el-GR" sz="16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για την κατηγοριοποίηση και παρακολούθηση των περιοχών παραγωγής και μετεγκατάστασης ΖΔΜ. ΥΠΑΑΤ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9150" y="845601"/>
            <a:ext cx="7505700" cy="657379"/>
          </a:xfrm>
        </p:spPr>
        <p:txBody>
          <a:bodyPr>
            <a:noAutofit/>
          </a:bodyPr>
          <a:lstStyle/>
          <a:p>
            <a:r>
              <a:rPr lang="el-GR" sz="1800" b="1" dirty="0">
                <a:solidFill>
                  <a:schemeClr val="tx2">
                    <a:lumMod val="10000"/>
                  </a:schemeClr>
                </a:solidFill>
                <a:latin typeface="+mj-lt"/>
                <a:ea typeface="Verdana" pitchFamily="34" charset="0"/>
              </a:rPr>
              <a:t>Ανώτερα επιτρεπτά όρια </a:t>
            </a:r>
            <a:r>
              <a:rPr lang="el-GR" sz="1800" b="1" dirty="0" err="1">
                <a:solidFill>
                  <a:schemeClr val="tx2">
                    <a:lumMod val="10000"/>
                  </a:schemeClr>
                </a:solidFill>
                <a:latin typeface="+mj-lt"/>
                <a:ea typeface="Verdana" pitchFamily="34" charset="0"/>
              </a:rPr>
              <a:t>βιοτοξινών</a:t>
            </a:r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+mj-lt"/>
                <a:ea typeface="Verdana" pitchFamily="34" charset="0"/>
              </a:rPr>
              <a:t> - </a:t>
            </a:r>
            <a:r>
              <a:rPr lang="el-GR" sz="1800" b="1" dirty="0">
                <a:solidFill>
                  <a:schemeClr val="tx2">
                    <a:lumMod val="10000"/>
                  </a:schemeClr>
                </a:solidFill>
                <a:latin typeface="+mj-lt"/>
                <a:ea typeface="Verdana" pitchFamily="34" charset="0"/>
              </a:rPr>
              <a:t>ΚΑΝΟΝΙΣΜΟΣ (ΕΚ) αριθ. 853/2004 </a:t>
            </a:r>
            <a:br>
              <a:rPr lang="el-GR" sz="1800" b="1" dirty="0">
                <a:solidFill>
                  <a:schemeClr val="tx2">
                    <a:lumMod val="10000"/>
                  </a:schemeClr>
                </a:solidFill>
                <a:latin typeface="+mj-lt"/>
                <a:ea typeface="Verdana" pitchFamily="34" charset="0"/>
              </a:rPr>
            </a:br>
            <a:r>
              <a:rPr lang="el-GR" sz="1800" b="1" dirty="0">
                <a:solidFill>
                  <a:schemeClr val="tx2">
                    <a:lumMod val="10000"/>
                  </a:schemeClr>
                </a:solidFill>
                <a:latin typeface="+mj-lt"/>
              </a:rPr>
              <a:t/>
            </a:r>
            <a:br>
              <a:rPr lang="el-GR" sz="1800" b="1" dirty="0">
                <a:solidFill>
                  <a:schemeClr val="tx2">
                    <a:lumMod val="10000"/>
                  </a:schemeClr>
                </a:solidFill>
                <a:latin typeface="+mj-lt"/>
              </a:rPr>
            </a:br>
            <a:endParaRPr lang="el-GR" sz="1800" b="1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19150" y="1513490"/>
            <a:ext cx="7505700" cy="3184634"/>
          </a:xfrm>
        </p:spPr>
        <p:txBody>
          <a:bodyPr>
            <a:noAutofit/>
          </a:bodyPr>
          <a:lstStyle/>
          <a:p>
            <a:pPr>
              <a:buNone/>
            </a:pPr>
            <a:endParaRPr lang="el-GR" sz="1600" dirty="0">
              <a:latin typeface="+mn-lt"/>
            </a:endParaRPr>
          </a:p>
          <a:p>
            <a:r>
              <a:rPr lang="el-GR" sz="1600" dirty="0">
                <a:latin typeface="+mn-lt"/>
              </a:rPr>
              <a:t>για την </a:t>
            </a:r>
            <a:r>
              <a:rPr lang="el-GR" sz="1600" b="1" dirty="0">
                <a:latin typeface="+mn-lt"/>
              </a:rPr>
              <a:t>παραλυτική </a:t>
            </a:r>
            <a:r>
              <a:rPr lang="el-GR" sz="1600" dirty="0">
                <a:latin typeface="+mn-lt"/>
              </a:rPr>
              <a:t>τοξίνη των μαλακίων (PSP), </a:t>
            </a:r>
            <a:r>
              <a:rPr lang="el-GR" sz="1600" b="1" dirty="0">
                <a:latin typeface="+mn-lt"/>
              </a:rPr>
              <a:t>800</a:t>
            </a:r>
            <a:r>
              <a:rPr lang="el-GR" sz="1600" dirty="0">
                <a:latin typeface="+mn-lt"/>
              </a:rPr>
              <a:t> μικρογραμμάρια ανά χιλιόγραμμο·</a:t>
            </a:r>
          </a:p>
          <a:p>
            <a:r>
              <a:rPr lang="el-GR" sz="1600" dirty="0">
                <a:latin typeface="+mn-lt"/>
              </a:rPr>
              <a:t>για την </a:t>
            </a:r>
            <a:r>
              <a:rPr lang="el-GR" sz="1600" b="1" dirty="0" err="1">
                <a:latin typeface="+mn-lt"/>
              </a:rPr>
              <a:t>αμνησιακή</a:t>
            </a:r>
            <a:r>
              <a:rPr lang="el-GR" sz="1600" dirty="0">
                <a:latin typeface="+mn-lt"/>
              </a:rPr>
              <a:t> τοξίνη των μαλακίων (ASP), </a:t>
            </a:r>
            <a:r>
              <a:rPr lang="el-GR" sz="1600" b="1" dirty="0">
                <a:latin typeface="+mn-lt"/>
              </a:rPr>
              <a:t>20</a:t>
            </a:r>
            <a:r>
              <a:rPr lang="el-GR" sz="1600" dirty="0">
                <a:latin typeface="+mn-lt"/>
              </a:rPr>
              <a:t> χιλιοστόγραμμα </a:t>
            </a:r>
            <a:r>
              <a:rPr lang="el-GR" sz="1600" dirty="0" err="1">
                <a:latin typeface="+mn-lt"/>
              </a:rPr>
              <a:t>δομοϊκού</a:t>
            </a:r>
            <a:r>
              <a:rPr lang="el-GR" sz="1600" dirty="0">
                <a:latin typeface="+mn-lt"/>
              </a:rPr>
              <a:t> οξέος ανά χιλιόγραμμο·</a:t>
            </a:r>
          </a:p>
          <a:p>
            <a:r>
              <a:rPr lang="el-GR" sz="1600" dirty="0">
                <a:latin typeface="+mn-lt"/>
              </a:rPr>
              <a:t>για το </a:t>
            </a:r>
            <a:r>
              <a:rPr lang="el-GR" sz="1600" b="1" dirty="0" err="1">
                <a:latin typeface="+mn-lt"/>
              </a:rPr>
              <a:t>οκαδαϊκό</a:t>
            </a:r>
            <a:r>
              <a:rPr lang="el-GR" sz="1600" b="1" dirty="0">
                <a:latin typeface="+mn-lt"/>
              </a:rPr>
              <a:t> οξύ, τις </a:t>
            </a:r>
            <a:r>
              <a:rPr lang="el-GR" sz="1600" b="1" dirty="0" err="1">
                <a:latin typeface="+mn-lt"/>
              </a:rPr>
              <a:t>δινοφυσιστοξίνες</a:t>
            </a:r>
            <a:r>
              <a:rPr lang="el-GR" sz="1600" b="1" dirty="0">
                <a:latin typeface="+mn-lt"/>
              </a:rPr>
              <a:t> και τις </a:t>
            </a:r>
            <a:r>
              <a:rPr lang="el-GR" sz="1600" b="1" dirty="0" err="1">
                <a:latin typeface="+mn-lt"/>
              </a:rPr>
              <a:t>πεκτενοτοξίνες</a:t>
            </a:r>
            <a:r>
              <a:rPr lang="el-GR" sz="1600" b="1" dirty="0">
                <a:latin typeface="+mn-lt"/>
              </a:rPr>
              <a:t> μαζί</a:t>
            </a:r>
            <a:r>
              <a:rPr lang="el-GR" sz="1600" dirty="0">
                <a:latin typeface="+mn-lt"/>
              </a:rPr>
              <a:t>, </a:t>
            </a:r>
            <a:r>
              <a:rPr lang="el-GR" sz="1600" b="1" dirty="0">
                <a:latin typeface="+mn-lt"/>
              </a:rPr>
              <a:t>160 </a:t>
            </a:r>
            <a:r>
              <a:rPr lang="el-GR" sz="1600" dirty="0">
                <a:latin typeface="+mn-lt"/>
              </a:rPr>
              <a:t>μικρογραμμάρια ισοδυνάμων </a:t>
            </a:r>
            <a:r>
              <a:rPr lang="el-GR" sz="1600" dirty="0" err="1">
                <a:latin typeface="+mn-lt"/>
              </a:rPr>
              <a:t>οκαδαϊκού</a:t>
            </a:r>
            <a:r>
              <a:rPr lang="el-GR" sz="1600" dirty="0">
                <a:latin typeface="+mn-lt"/>
              </a:rPr>
              <a:t> οξέος ανά χιλιόγραμμο·</a:t>
            </a:r>
          </a:p>
          <a:p>
            <a:r>
              <a:rPr lang="el-GR" sz="1600" dirty="0">
                <a:latin typeface="+mn-lt"/>
              </a:rPr>
              <a:t>για τις </a:t>
            </a:r>
            <a:r>
              <a:rPr lang="el-GR" sz="1600" b="1" dirty="0" err="1">
                <a:latin typeface="+mn-lt"/>
              </a:rPr>
              <a:t>γεσοτοξίνες</a:t>
            </a:r>
            <a:r>
              <a:rPr lang="el-GR" sz="1600" dirty="0">
                <a:latin typeface="+mn-lt"/>
              </a:rPr>
              <a:t>, </a:t>
            </a:r>
            <a:r>
              <a:rPr lang="el-GR" sz="1600" b="1" dirty="0">
                <a:latin typeface="+mn-lt"/>
              </a:rPr>
              <a:t>3,75 </a:t>
            </a:r>
            <a:r>
              <a:rPr lang="el-GR" sz="1600" dirty="0">
                <a:latin typeface="+mn-lt"/>
              </a:rPr>
              <a:t>χιλιοστόγραμμα ισοδυνάμου </a:t>
            </a:r>
            <a:r>
              <a:rPr lang="el-GR" sz="1600" dirty="0" err="1">
                <a:latin typeface="+mn-lt"/>
              </a:rPr>
              <a:t>γεσοτοξίνης</a:t>
            </a:r>
            <a:r>
              <a:rPr lang="el-GR" sz="1600" dirty="0">
                <a:latin typeface="+mn-lt"/>
              </a:rPr>
              <a:t> ανά χιλιόγραμμο·</a:t>
            </a:r>
          </a:p>
          <a:p>
            <a:r>
              <a:rPr lang="el-GR" sz="1600" dirty="0">
                <a:latin typeface="+mn-lt"/>
              </a:rPr>
              <a:t>για τα </a:t>
            </a:r>
            <a:r>
              <a:rPr lang="el-GR" sz="1600" b="1" dirty="0" err="1">
                <a:latin typeface="+mn-lt"/>
              </a:rPr>
              <a:t>αζασπειροξέα</a:t>
            </a:r>
            <a:r>
              <a:rPr lang="el-GR" sz="1600" dirty="0">
                <a:latin typeface="+mn-lt"/>
              </a:rPr>
              <a:t>, </a:t>
            </a:r>
            <a:r>
              <a:rPr lang="el-GR" sz="1600" b="1" dirty="0">
                <a:latin typeface="+mn-lt"/>
              </a:rPr>
              <a:t>160</a:t>
            </a:r>
            <a:r>
              <a:rPr lang="el-GR" sz="1600" dirty="0">
                <a:latin typeface="+mn-lt"/>
              </a:rPr>
              <a:t> μικρογραμμάρια ισοδυνάμων </a:t>
            </a:r>
            <a:r>
              <a:rPr lang="el-GR" sz="1600" dirty="0" err="1">
                <a:latin typeface="+mn-lt"/>
              </a:rPr>
              <a:t>αζασπειροξέος</a:t>
            </a:r>
            <a:r>
              <a:rPr lang="el-GR" sz="1600" dirty="0">
                <a:latin typeface="+mn-lt"/>
              </a:rPr>
              <a:t> ανά χιλιόγραμμο.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252920" y="437052"/>
          <a:ext cx="8367312" cy="470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8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18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18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18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7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Δειγματοληψία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Νερό &amp; Σάρκα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Δυνητικά τοξικό </a:t>
                      </a:r>
                      <a:r>
                        <a:rPr lang="el-GR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φυτοπλαγκτό</a:t>
                      </a: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 (Νερό)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Βιοτοξίνες (Σάρκα)</a:t>
                      </a:r>
                      <a:endParaRPr lang="el-G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Ενέργειες</a:t>
                      </a:r>
                      <a:endParaRPr lang="el-G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6765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l-GR" sz="1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 Δειγματοληψία 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&lt;200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Αρνητική &lt;160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g OA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eq</a:t>
                      </a: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Kg)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Συνέχιση του εβδομαδιαίου προγράμματος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460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&lt;200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Θετική &gt;160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(μ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g OA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eq</a:t>
                      </a: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Kg)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Λήψη μέτρων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Αμέσως μετά την έκδοση του αποτελέσματος σε σάρκα (&amp; ανάκληση προϊόντος)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596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Υπέρβαση ορίων λήψης μέτρων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&gt;1.000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Ανεξαρτήτως τιμής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Λήψη μέτρων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Αμέσως μετά την έκδοση του αποτελέσματος σε θαλασσινό νερό </a:t>
                      </a: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460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Εντός ορίων επαγρύπνησης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200-1.000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Θετική &gt;160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g OA eq</a:t>
                      </a: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Kg)</a:t>
                      </a:r>
                      <a:endParaRPr lang="el-G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Λήψη μέτρων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Αμέσως μετά την έκδοση του αποτελέσματος σε σάρκα (&amp; ανάκληση προϊόντος)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676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Εντός ορίων επαγρύπνησης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200-1.000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Αρνητική &lt;160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g OA eq</a:t>
                      </a: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Kg)</a:t>
                      </a:r>
                      <a:endParaRPr lang="el-G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l-GR" sz="1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 Δειγματοληψία Νερό &amp; Σάρκα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09587"/>
          </a:xfrm>
        </p:spPr>
        <p:txBody>
          <a:bodyPr>
            <a:noAutofit/>
          </a:bodyPr>
          <a:lstStyle/>
          <a:p>
            <a:r>
              <a:rPr lang="el-GR" sz="1800" dirty="0" smtClean="0"/>
              <a:t>ΛΙΠΟΦΙΛΕΣ - ΠΑΡΑΛΥΤΙΚΕΣ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373268" y="0"/>
          <a:ext cx="8080748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1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01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0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01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5279">
                <a:tc>
                  <a:txBody>
                    <a:bodyPr/>
                    <a:lstStyle/>
                    <a:p>
                      <a:r>
                        <a:rPr lang="el-GR" sz="1400" u="none" strike="noStrike" cap="none" dirty="0">
                          <a:sym typeface="Arial"/>
                        </a:rPr>
                        <a:t>Δειγματοληψία</a:t>
                      </a:r>
                    </a:p>
                    <a:p>
                      <a:r>
                        <a:rPr lang="el-GR" sz="1400" u="none" strike="noStrike" cap="none" dirty="0">
                          <a:sym typeface="Arial"/>
                        </a:rPr>
                        <a:t>Νερό &amp; Σάρκα</a:t>
                      </a:r>
                      <a:endParaRPr lang="el-GR" sz="1400" dirty="0"/>
                    </a:p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Δυνητικά τοξικό </a:t>
                      </a:r>
                      <a:r>
                        <a:rPr lang="el-GR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φυτοπλαγκτό</a:t>
                      </a: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 (Νερό)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Βιοτοξίνες (Σάρκα)</a:t>
                      </a:r>
                      <a:endParaRPr lang="el-G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Ενέργειες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632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2</a:t>
                      </a:r>
                      <a:r>
                        <a:rPr lang="el-GR" sz="1400" baseline="30000" dirty="0"/>
                        <a:t>Η</a:t>
                      </a:r>
                      <a:r>
                        <a:rPr lang="el-GR" sz="1400" dirty="0"/>
                        <a:t> δειγματοληψία</a:t>
                      </a:r>
                    </a:p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Εντός ορίων επαγρύπνησης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200-1.000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Αρνητική &lt;160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g OA eq</a:t>
                      </a: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Kg)</a:t>
                      </a:r>
                      <a:endParaRPr lang="el-G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Συνέχιση του εβδομαδιαίου προγράμματος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8562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Εντός ορίων επαγρύπνησης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200-1.000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Θετική &gt;160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g OA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eq</a:t>
                      </a: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Kg)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Λήψη μέτρων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Αμέσως μετά την έκδοση του αποτελέσματος σε σάρκα (&amp; ανάκληση προϊόντος)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3922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Υπέρβαση ορίων λήψης μέτρων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&gt;1.000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Ανεξαρτήτως τιμής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Λήψη μέτρων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Αμέσως μετά την έκδοση του αποτελέσματος του Νερού </a:t>
                      </a: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8562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&lt;200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Θετική &gt;160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g OA eq</a:t>
                      </a: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Kg)</a:t>
                      </a:r>
                      <a:endParaRPr lang="el-G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Λήψη μέτρων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Αμέσως μετά την έκδοση του αποτελέσματος σε σάρκα (&amp; ανάκληση προϊόντος)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6632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&lt;200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Αρνητική &lt;160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g OA eq</a:t>
                      </a:r>
                      <a:r>
                        <a:rPr lang="el-GR" sz="140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Kg)</a:t>
                      </a:r>
                      <a:endParaRPr lang="el-G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Times New Roman"/>
                          <a:cs typeface="Times New Roman"/>
                        </a:rPr>
                        <a:t>Συνέχιση του εβδομαδιαίου προγράμματος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0" y="539749"/>
          <a:ext cx="91440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7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Δειγματοληψία</a:t>
                      </a:r>
                      <a:endParaRPr lang="el-G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Νερό &amp; Σάρκα</a:t>
                      </a:r>
                      <a:endParaRPr lang="el-G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Δυνητικά τοξικό </a:t>
                      </a:r>
                      <a:r>
                        <a:rPr lang="el-GR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φυτοπλαγκτό</a:t>
                      </a:r>
                      <a:r>
                        <a:rPr lang="el-GR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(Νερό)</a:t>
                      </a:r>
                      <a:endParaRPr lang="el-G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Βιοτοξίνες (Σάρκα)</a:t>
                      </a:r>
                      <a:endParaRPr lang="el-GR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Ενέργειες</a:t>
                      </a:r>
                      <a:endParaRPr lang="el-GR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08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l-GR" sz="1400" baseline="30000" dirty="0">
                          <a:latin typeface="Times New Roman" pitchFamily="18" charset="0"/>
                          <a:cs typeface="Times New Roman" pitchFamily="18" charset="0"/>
                        </a:rPr>
                        <a:t>η</a:t>
                      </a:r>
                      <a:r>
                        <a:rPr lang="el-GR" sz="1400" dirty="0">
                          <a:latin typeface="Times New Roman" pitchFamily="18" charset="0"/>
                          <a:cs typeface="Times New Roman" pitchFamily="18" charset="0"/>
                        </a:rPr>
                        <a:t> δειγματοληψία</a:t>
                      </a:r>
                    </a:p>
                    <a:p>
                      <a:endParaRPr lang="el-G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&lt;50.000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Αρνητική &lt;20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(mg DA/Kg)</a:t>
                      </a:r>
                      <a:endParaRPr lang="el-G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Συνέχιση του εβδομαδιαίου προγράμματος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88541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Υπέρβαση ορίων λήψης μέτρων &gt;200.000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Προληπτική</a:t>
                      </a:r>
                      <a:r>
                        <a:rPr lang="el-GR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l-G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Λήψη μέτρων </a:t>
                      </a:r>
                      <a:endParaRPr lang="el-G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Αμέσως μετά την έκδοση του αποτελέσματος του Νερού</a:t>
                      </a:r>
                      <a:r>
                        <a:rPr lang="el-GR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</a:t>
                      </a:r>
                      <a:endParaRPr lang="el-G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Τιμή &gt;5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(mg DA/Kg)</a:t>
                      </a:r>
                      <a:endParaRPr lang="el-G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Συνέχιση της </a:t>
                      </a:r>
                      <a:r>
                        <a:rPr lang="el-GR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Λήψης μέτρων </a:t>
                      </a:r>
                      <a: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μετά και από την έκδοση του αποτελέσματος σε σάρκα (&amp; ανάκληση προϊόντος </a:t>
                      </a:r>
                      <a:r>
                        <a:rPr lang="el-GR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εάν η τιμή του δομοϊκού&gt;20</a:t>
                      </a:r>
                      <a: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mg DA</a:t>
                      </a:r>
                      <a: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Kg</a:t>
                      </a:r>
                      <a: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6776">
                <a:tc>
                  <a:txBody>
                    <a:bodyPr/>
                    <a:lstStyle/>
                    <a:p>
                      <a:endParaRPr lang="el-G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Υπέρβαση ορίων λήψης μέτρων &gt;200.000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Προληπτική</a:t>
                      </a:r>
                      <a:r>
                        <a:rPr lang="el-GR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l-G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Λήψη μέτρων </a:t>
                      </a:r>
                      <a:endParaRPr lang="el-G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Αμέσως μετά την έκδοση του αποτελέσματος του Νερού</a:t>
                      </a:r>
                      <a:r>
                        <a:rPr lang="el-GR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</a:t>
                      </a:r>
                      <a:endParaRPr lang="el-G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Τιμή &lt;5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(mg DA/Kg)</a:t>
                      </a:r>
                      <a:endParaRPr lang="el-G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Άρση Μέτρων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Αμέσως μετά την έκδοση του αποτελέσματος σε σάρκα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&amp; </a:t>
                      </a:r>
                      <a:r>
                        <a:rPr lang="el-GR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l-GR" sz="1400" b="1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η</a:t>
                      </a:r>
                      <a:r>
                        <a:rPr lang="el-GR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Δειγματοληψία Νερό &amp; Σάρκα στο πλαίσιο της εντατικοποίησης για επιβεβαίωση της Άρσης  Μέτρων και όχι της επαγρύπνησης. </a:t>
                      </a:r>
                      <a:endParaRPr lang="el-G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1807535" y="223285"/>
            <a:ext cx="3115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ΑΜΝΗΣΙΑΚΕΣ ΤΟΞΙΝΕΣ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732</Words>
  <Application>Microsoft Office PowerPoint</Application>
  <PresentationFormat>Προβολή στην οθόνη (16:9)</PresentationFormat>
  <Paragraphs>167</Paragraphs>
  <Slides>15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Arial</vt:lpstr>
      <vt:lpstr>Calibri</vt:lpstr>
      <vt:lpstr>Wingdings</vt:lpstr>
      <vt:lpstr>Verdana</vt:lpstr>
      <vt:lpstr>Times New Roman</vt:lpstr>
      <vt:lpstr>Θέμα του Office</vt:lpstr>
      <vt:lpstr>Πρόγραμμα παρακολούθησης θαλάσσιων βιοτοξινών στις ζώνες παραγωγής και αλίευσης οστρακοειδών. </vt:lpstr>
      <vt:lpstr>Διαφάνεια 2</vt:lpstr>
      <vt:lpstr>Διαφάνεια 3</vt:lpstr>
      <vt:lpstr>Διαφάνεια 4</vt:lpstr>
      <vt:lpstr>νομοθετικΟ ΠλαΙσιο</vt:lpstr>
      <vt:lpstr>Ανώτερα επιτρεπτά όρια βιοτοξινών - ΚΑΝΟΝΙΣΜΟΣ (ΕΚ) αριθ. 853/2004   </vt:lpstr>
      <vt:lpstr>ΛΙΠΟΦΙΛΕΣ - ΠΑΡΑΛΥΤΙΚΕΣ</vt:lpstr>
      <vt:lpstr>Διαφάνεια 8</vt:lpstr>
      <vt:lpstr>Διαφάνεια 9</vt:lpstr>
      <vt:lpstr>Διαφάνεια 10</vt:lpstr>
      <vt:lpstr>ΑΠΟΦΑΣΕΙΣ ΜΕΤΑ ΤΗΝ ΔΕΙΓΜΑΤΟΛΗΨΙΑ ΚΑΙ ΤΗΝ ΑΝΑΛΥΣΗ</vt:lpstr>
      <vt:lpstr>ΑΡΣΕΙΣ ΜΕΤΡΩΝ</vt:lpstr>
      <vt:lpstr>   Προϋποθέσεις απρόσκοπτης λειτουργίας του προγράμματος  </vt:lpstr>
      <vt:lpstr>     ΚΟΙΝΟΤΙΚΟΙ ΕΛΕΓΧΟΙ   ΕΛΕΓΧΟΙ ΣΤΟΝ ΠΡΟΟΡΙΣΜΟ    ΠΡΟΣΕΧΟΥΜΕ ΓΙΑ ΝΑ ΕΧΟΥΜΕ      </vt:lpstr>
      <vt:lpstr>ΕΝΔΙΑΦΕΡΟΝ ΑΝΤΙΚΕΙΜΕΝΟ   ΙΔΙΑΙΤΕΡΗΣ ΔΥΝΑΜΙΚΗΣ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Πρόγραμμα παρακολούθησης θαλάσσιων βιοτοξινών στις ζώνες παραγωγής και αλίευσης οστρακοειδών.</dc:title>
  <dc:creator>dell</dc:creator>
  <cp:lastModifiedBy>dell</cp:lastModifiedBy>
  <cp:revision>97</cp:revision>
  <dcterms:modified xsi:type="dcterms:W3CDTF">2021-09-09T20:18:21Z</dcterms:modified>
</cp:coreProperties>
</file>